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Petrona"/>
      <p:regular r:id="rId13"/>
    </p:embeddedFont>
    <p:embeddedFont>
      <p:font typeface="Petrona"/>
      <p:regular r:id="rId14"/>
    </p:embeddedFont>
    <p:embeddedFont>
      <p:font typeface="Petrona"/>
      <p:regular r:id="rId15"/>
    </p:embeddedFont>
    <p:embeddedFont>
      <p:font typeface="Petrona"/>
      <p:regular r:id="rId16"/>
    </p:embeddedFont>
    <p:embeddedFont>
      <p:font typeface="Inter"/>
      <p:regular r:id="rId17"/>
    </p:embeddedFont>
    <p:embeddedFont>
      <p:font typeface="Inter"/>
      <p:regular r:id="rId18"/>
    </p:embeddedFont>
    <p:embeddedFont>
      <p:font typeface="Inter"/>
      <p:regular r:id="rId19"/>
    </p:embeddedFont>
    <p:embeddedFont>
      <p:font typeface="Inter"/>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 Id="rId19" Type="http://schemas.openxmlformats.org/officeDocument/2006/relationships/font" Target="fonts/font7.fntdata"/><Relationship Id="rId20" Type="http://schemas.openxmlformats.org/officeDocument/2006/relationships/font" Target="fonts/font8.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3-1.png>
</file>

<file path=ppt/media/image-4-1.png>
</file>

<file path=ppt/media/image-4-2.png>
</file>

<file path=ppt/media/image-4-3.png>
</file>

<file path=ppt/media/image-4-4.png>
</file>

<file path=ppt/media/image-4-5.png>
</file>

<file path=ppt/media/image-5-1.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330053"/>
            <a:ext cx="7556421" cy="1488519"/>
          </a:xfrm>
          <a:prstGeom prst="rect">
            <a:avLst/>
          </a:prstGeom>
          <a:noFill/>
          <a:ln/>
        </p:spPr>
        <p:txBody>
          <a:bodyPr wrap="square" lIns="0" tIns="0" rIns="0" bIns="0" rtlCol="0" anchor="t"/>
          <a:lstStyle/>
          <a:p>
            <a:pPr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Lost Data Retrieval: A Practical Guide</a:t>
            </a:r>
            <a:endParaRPr lang="en-US" sz="4650" dirty="0"/>
          </a:p>
        </p:txBody>
      </p:sp>
      <p:sp>
        <p:nvSpPr>
          <p:cNvPr id="4" name="Text 1"/>
          <p:cNvSpPr/>
          <p:nvPr/>
        </p:nvSpPr>
        <p:spPr>
          <a:xfrm>
            <a:off x="793790" y="4158734"/>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Data loss is a common occurrence, but it doesn't have to be a disaster. This presentation explores common data loss scenarios, best practices for backup and recovery, and tools for recovering lost data.</a:t>
            </a:r>
            <a:endParaRPr lang="en-US" sz="1750" dirty="0"/>
          </a:p>
        </p:txBody>
      </p:sp>
      <p:sp>
        <p:nvSpPr>
          <p:cNvPr id="5" name="Shape 2"/>
          <p:cNvSpPr/>
          <p:nvPr/>
        </p:nvSpPr>
        <p:spPr>
          <a:xfrm>
            <a:off x="793790" y="5519499"/>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01410" y="5527119"/>
            <a:ext cx="347663" cy="347663"/>
          </a:xfrm>
          <a:prstGeom prst="rect">
            <a:avLst/>
          </a:prstGeom>
        </p:spPr>
      </p:pic>
      <p:sp>
        <p:nvSpPr>
          <p:cNvPr id="7" name="Text 3"/>
          <p:cNvSpPr/>
          <p:nvPr/>
        </p:nvSpPr>
        <p:spPr>
          <a:xfrm>
            <a:off x="1270040" y="5502593"/>
            <a:ext cx="2766179" cy="396835"/>
          </a:xfrm>
          <a:prstGeom prst="rect">
            <a:avLst/>
          </a:prstGeom>
          <a:noFill/>
          <a:ln/>
        </p:spPr>
        <p:txBody>
          <a:bodyPr wrap="none" lIns="0" tIns="0" rIns="0" bIns="0" rtlCol="0" anchor="t"/>
          <a:lstStyle/>
          <a:p>
            <a:pPr algn="l" indent="0" marL="0">
              <a:lnSpc>
                <a:spcPts val="3100"/>
              </a:lnSpc>
              <a:buNone/>
            </a:pPr>
            <a:r>
              <a:rPr lang="en-US" sz="2200" b="1" dirty="0">
                <a:solidFill>
                  <a:srgbClr val="272525"/>
                </a:solidFill>
                <a:latin typeface="Inter Bold" pitchFamily="34" charset="0"/>
                <a:ea typeface="Inter Bold" pitchFamily="34" charset="-122"/>
                <a:cs typeface="Inter Bold" pitchFamily="34" charset="-120"/>
              </a:rPr>
              <a:t>by Seshasai krishna</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13290"/>
            <a:ext cx="8072438" cy="744260"/>
          </a:xfrm>
          <a:prstGeom prst="rect">
            <a:avLst/>
          </a:prstGeom>
          <a:noFill/>
          <a:ln/>
        </p:spPr>
        <p:txBody>
          <a:bodyPr wrap="none" lIns="0" tIns="0" rIns="0" bIns="0" rtlCol="0" anchor="t"/>
          <a:lstStyle/>
          <a:p>
            <a:pPr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Common Data Loss Scenarios</a:t>
            </a:r>
            <a:endParaRPr lang="en-US" sz="4650" dirty="0"/>
          </a:p>
        </p:txBody>
      </p:sp>
      <p:sp>
        <p:nvSpPr>
          <p:cNvPr id="3" name="Text 1"/>
          <p:cNvSpPr/>
          <p:nvPr/>
        </p:nvSpPr>
        <p:spPr>
          <a:xfrm>
            <a:off x="793790" y="3824526"/>
            <a:ext cx="2845594"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Accidental Deletion</a:t>
            </a:r>
            <a:endParaRPr lang="en-US" sz="2300" dirty="0"/>
          </a:p>
        </p:txBody>
      </p:sp>
      <p:sp>
        <p:nvSpPr>
          <p:cNvPr id="4" name="Text 2"/>
          <p:cNvSpPr/>
          <p:nvPr/>
        </p:nvSpPr>
        <p:spPr>
          <a:xfrm>
            <a:off x="793790" y="4423410"/>
            <a:ext cx="2845594"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Mistakenly deleting files or folders, often due to human error.</a:t>
            </a:r>
            <a:endParaRPr lang="en-US" sz="1750" dirty="0"/>
          </a:p>
        </p:txBody>
      </p:sp>
      <p:sp>
        <p:nvSpPr>
          <p:cNvPr id="5" name="Text 3"/>
          <p:cNvSpPr/>
          <p:nvPr/>
        </p:nvSpPr>
        <p:spPr>
          <a:xfrm>
            <a:off x="4200406" y="3824526"/>
            <a:ext cx="2845594"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Hardware Failure</a:t>
            </a:r>
            <a:endParaRPr lang="en-US" sz="2300" dirty="0"/>
          </a:p>
        </p:txBody>
      </p:sp>
      <p:sp>
        <p:nvSpPr>
          <p:cNvPr id="6" name="Text 4"/>
          <p:cNvSpPr/>
          <p:nvPr/>
        </p:nvSpPr>
        <p:spPr>
          <a:xfrm>
            <a:off x="4200406" y="4423410"/>
            <a:ext cx="2845594"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Drives malfunctioning or failing, leading to data inaccessibility.</a:t>
            </a:r>
            <a:endParaRPr lang="en-US" sz="1750" dirty="0"/>
          </a:p>
        </p:txBody>
      </p:sp>
      <p:sp>
        <p:nvSpPr>
          <p:cNvPr id="7" name="Text 5"/>
          <p:cNvSpPr/>
          <p:nvPr/>
        </p:nvSpPr>
        <p:spPr>
          <a:xfrm>
            <a:off x="7607022" y="3824526"/>
            <a:ext cx="2845594"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Software Corruption</a:t>
            </a:r>
            <a:endParaRPr lang="en-US" sz="2300" dirty="0"/>
          </a:p>
        </p:txBody>
      </p:sp>
      <p:sp>
        <p:nvSpPr>
          <p:cNvPr id="8" name="Text 6"/>
          <p:cNvSpPr/>
          <p:nvPr/>
        </p:nvSpPr>
        <p:spPr>
          <a:xfrm>
            <a:off x="7607022" y="4423410"/>
            <a:ext cx="2845594"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Software bugs, malware infections, or system errors corrupting data.</a:t>
            </a:r>
            <a:endParaRPr lang="en-US" sz="1750" dirty="0"/>
          </a:p>
        </p:txBody>
      </p:sp>
      <p:sp>
        <p:nvSpPr>
          <p:cNvPr id="9" name="Text 7"/>
          <p:cNvSpPr/>
          <p:nvPr/>
        </p:nvSpPr>
        <p:spPr>
          <a:xfrm>
            <a:off x="11013638" y="3824526"/>
            <a:ext cx="2845594"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Natural Disasters</a:t>
            </a:r>
            <a:endParaRPr lang="en-US" sz="2300" dirty="0"/>
          </a:p>
        </p:txBody>
      </p:sp>
      <p:sp>
        <p:nvSpPr>
          <p:cNvPr id="10" name="Text 8"/>
          <p:cNvSpPr/>
          <p:nvPr/>
        </p:nvSpPr>
        <p:spPr>
          <a:xfrm>
            <a:off x="11013638" y="4423410"/>
            <a:ext cx="2845594"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Floods, fires, or earthquakes damaging devices and storage.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681514"/>
            <a:ext cx="7556421" cy="1488519"/>
          </a:xfrm>
          <a:prstGeom prst="rect">
            <a:avLst/>
          </a:prstGeom>
          <a:noFill/>
          <a:ln/>
        </p:spPr>
        <p:txBody>
          <a:bodyPr wrap="square" lIns="0" tIns="0" rIns="0" bIns="0" rtlCol="0" anchor="t"/>
          <a:lstStyle/>
          <a:p>
            <a:pPr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Data Backup and Recovery Best Practices</a:t>
            </a:r>
            <a:endParaRPr lang="en-US" sz="4650" dirty="0"/>
          </a:p>
        </p:txBody>
      </p:sp>
      <p:sp>
        <p:nvSpPr>
          <p:cNvPr id="4" name="Shape 1"/>
          <p:cNvSpPr/>
          <p:nvPr/>
        </p:nvSpPr>
        <p:spPr>
          <a:xfrm>
            <a:off x="6280190" y="2765346"/>
            <a:ext cx="510302" cy="510302"/>
          </a:xfrm>
          <a:prstGeom prst="roundRect">
            <a:avLst>
              <a:gd name="adj" fmla="val 18669"/>
            </a:avLst>
          </a:prstGeom>
          <a:solidFill>
            <a:srgbClr val="CCEEFF"/>
          </a:solidFill>
          <a:ln w="7620">
            <a:solidFill>
              <a:srgbClr val="B2D4E5"/>
            </a:solidFill>
            <a:prstDash val="solid"/>
          </a:ln>
        </p:spPr>
      </p:sp>
      <p:sp>
        <p:nvSpPr>
          <p:cNvPr id="5" name="Text 2"/>
          <p:cNvSpPr/>
          <p:nvPr/>
        </p:nvSpPr>
        <p:spPr>
          <a:xfrm>
            <a:off x="6458903" y="2841784"/>
            <a:ext cx="152876" cy="357307"/>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1</a:t>
            </a:r>
            <a:endParaRPr lang="en-US" sz="2800" dirty="0"/>
          </a:p>
        </p:txBody>
      </p:sp>
      <p:sp>
        <p:nvSpPr>
          <p:cNvPr id="6" name="Text 3"/>
          <p:cNvSpPr/>
          <p:nvPr/>
        </p:nvSpPr>
        <p:spPr>
          <a:xfrm>
            <a:off x="7017306" y="2765346"/>
            <a:ext cx="2927747"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Regular Backups</a:t>
            </a:r>
            <a:endParaRPr lang="en-US" sz="2300" dirty="0"/>
          </a:p>
        </p:txBody>
      </p:sp>
      <p:sp>
        <p:nvSpPr>
          <p:cNvPr id="7" name="Text 4"/>
          <p:cNvSpPr/>
          <p:nvPr/>
        </p:nvSpPr>
        <p:spPr>
          <a:xfrm>
            <a:off x="7017306" y="3273504"/>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Create frequent copies of important data to different locations.</a:t>
            </a:r>
            <a:endParaRPr lang="en-US" sz="1750" dirty="0"/>
          </a:p>
        </p:txBody>
      </p:sp>
      <p:sp>
        <p:nvSpPr>
          <p:cNvPr id="8" name="Shape 5"/>
          <p:cNvSpPr/>
          <p:nvPr/>
        </p:nvSpPr>
        <p:spPr>
          <a:xfrm>
            <a:off x="10171867" y="2765346"/>
            <a:ext cx="510302" cy="510302"/>
          </a:xfrm>
          <a:prstGeom prst="roundRect">
            <a:avLst>
              <a:gd name="adj" fmla="val 18669"/>
            </a:avLst>
          </a:prstGeom>
          <a:solidFill>
            <a:srgbClr val="CCEEFF"/>
          </a:solidFill>
          <a:ln w="7620">
            <a:solidFill>
              <a:srgbClr val="B2D4E5"/>
            </a:solidFill>
            <a:prstDash val="solid"/>
          </a:ln>
        </p:spPr>
      </p:sp>
      <p:sp>
        <p:nvSpPr>
          <p:cNvPr id="9" name="Text 6"/>
          <p:cNvSpPr/>
          <p:nvPr/>
        </p:nvSpPr>
        <p:spPr>
          <a:xfrm>
            <a:off x="10325695" y="2841784"/>
            <a:ext cx="202525" cy="357307"/>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2</a:t>
            </a:r>
            <a:endParaRPr lang="en-US" sz="2800" dirty="0"/>
          </a:p>
        </p:txBody>
      </p:sp>
      <p:sp>
        <p:nvSpPr>
          <p:cNvPr id="10" name="Text 7"/>
          <p:cNvSpPr/>
          <p:nvPr/>
        </p:nvSpPr>
        <p:spPr>
          <a:xfrm>
            <a:off x="10908983" y="2765346"/>
            <a:ext cx="2927747" cy="744141"/>
          </a:xfrm>
          <a:prstGeom prst="rect">
            <a:avLst/>
          </a:prstGeom>
          <a:noFill/>
          <a:ln/>
        </p:spPr>
        <p:txBody>
          <a:bodyPr wrap="square" lIns="0" tIns="0" rIns="0" bIns="0" rtlCol="0" anchor="t"/>
          <a:lstStyle/>
          <a:p>
            <a:pPr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Multiple Backup Strategies</a:t>
            </a:r>
            <a:endParaRPr lang="en-US" sz="2300" dirty="0"/>
          </a:p>
        </p:txBody>
      </p:sp>
      <p:sp>
        <p:nvSpPr>
          <p:cNvPr id="11" name="Text 8"/>
          <p:cNvSpPr/>
          <p:nvPr/>
        </p:nvSpPr>
        <p:spPr>
          <a:xfrm>
            <a:off x="10908983" y="3645575"/>
            <a:ext cx="2927747" cy="1451610"/>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Use a combination of methods like local drives, cloud storage, and external drives.</a:t>
            </a:r>
            <a:endParaRPr lang="en-US" sz="1750" dirty="0"/>
          </a:p>
        </p:txBody>
      </p:sp>
      <p:sp>
        <p:nvSpPr>
          <p:cNvPr id="12" name="Shape 9"/>
          <p:cNvSpPr/>
          <p:nvPr/>
        </p:nvSpPr>
        <p:spPr>
          <a:xfrm>
            <a:off x="6280190" y="5579150"/>
            <a:ext cx="510302" cy="510302"/>
          </a:xfrm>
          <a:prstGeom prst="roundRect">
            <a:avLst>
              <a:gd name="adj" fmla="val 18669"/>
            </a:avLst>
          </a:prstGeom>
          <a:solidFill>
            <a:srgbClr val="CCEEFF"/>
          </a:solidFill>
          <a:ln w="7620">
            <a:solidFill>
              <a:srgbClr val="B2D4E5"/>
            </a:solidFill>
            <a:prstDash val="solid"/>
          </a:ln>
        </p:spPr>
      </p:sp>
      <p:sp>
        <p:nvSpPr>
          <p:cNvPr id="13" name="Text 10"/>
          <p:cNvSpPr/>
          <p:nvPr/>
        </p:nvSpPr>
        <p:spPr>
          <a:xfrm>
            <a:off x="6434257" y="5655588"/>
            <a:ext cx="202168" cy="357307"/>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3</a:t>
            </a:r>
            <a:endParaRPr lang="en-US" sz="2800" dirty="0"/>
          </a:p>
        </p:txBody>
      </p:sp>
      <p:sp>
        <p:nvSpPr>
          <p:cNvPr id="14" name="Text 11"/>
          <p:cNvSpPr/>
          <p:nvPr/>
        </p:nvSpPr>
        <p:spPr>
          <a:xfrm>
            <a:off x="7017306" y="5579150"/>
            <a:ext cx="2927747" cy="744141"/>
          </a:xfrm>
          <a:prstGeom prst="rect">
            <a:avLst/>
          </a:prstGeom>
          <a:noFill/>
          <a:ln/>
        </p:spPr>
        <p:txBody>
          <a:bodyPr wrap="square" lIns="0" tIns="0" rIns="0" bIns="0" rtlCol="0" anchor="t"/>
          <a:lstStyle/>
          <a:p>
            <a:pPr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Test Backup Processes</a:t>
            </a:r>
            <a:endParaRPr lang="en-US" sz="2300" dirty="0"/>
          </a:p>
        </p:txBody>
      </p:sp>
      <p:sp>
        <p:nvSpPr>
          <p:cNvPr id="15" name="Text 12"/>
          <p:cNvSpPr/>
          <p:nvPr/>
        </p:nvSpPr>
        <p:spPr>
          <a:xfrm>
            <a:off x="7017306" y="6459379"/>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Regularly restore backup data to ensure functionality and integrity.</a:t>
            </a:r>
            <a:endParaRPr lang="en-US" sz="1750" dirty="0"/>
          </a:p>
        </p:txBody>
      </p:sp>
      <p:sp>
        <p:nvSpPr>
          <p:cNvPr id="16" name="Shape 13"/>
          <p:cNvSpPr/>
          <p:nvPr/>
        </p:nvSpPr>
        <p:spPr>
          <a:xfrm>
            <a:off x="10171867" y="5579150"/>
            <a:ext cx="510302" cy="510302"/>
          </a:xfrm>
          <a:prstGeom prst="roundRect">
            <a:avLst>
              <a:gd name="adj" fmla="val 18669"/>
            </a:avLst>
          </a:prstGeom>
          <a:solidFill>
            <a:srgbClr val="CCEEFF"/>
          </a:solidFill>
          <a:ln w="7620">
            <a:solidFill>
              <a:srgbClr val="B2D4E5"/>
            </a:solidFill>
            <a:prstDash val="solid"/>
          </a:ln>
        </p:spPr>
      </p:sp>
      <p:sp>
        <p:nvSpPr>
          <p:cNvPr id="17" name="Text 14"/>
          <p:cNvSpPr/>
          <p:nvPr/>
        </p:nvSpPr>
        <p:spPr>
          <a:xfrm>
            <a:off x="10330696" y="5655588"/>
            <a:ext cx="192524" cy="357307"/>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4</a:t>
            </a:r>
            <a:endParaRPr lang="en-US" sz="2800" dirty="0"/>
          </a:p>
        </p:txBody>
      </p:sp>
      <p:sp>
        <p:nvSpPr>
          <p:cNvPr id="18" name="Text 15"/>
          <p:cNvSpPr/>
          <p:nvPr/>
        </p:nvSpPr>
        <p:spPr>
          <a:xfrm>
            <a:off x="10908983" y="5579150"/>
            <a:ext cx="2927747"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Data Encryption</a:t>
            </a:r>
            <a:endParaRPr lang="en-US" sz="2300" dirty="0"/>
          </a:p>
        </p:txBody>
      </p:sp>
      <p:sp>
        <p:nvSpPr>
          <p:cNvPr id="19" name="Text 16"/>
          <p:cNvSpPr/>
          <p:nvPr/>
        </p:nvSpPr>
        <p:spPr>
          <a:xfrm>
            <a:off x="10908983" y="6087308"/>
            <a:ext cx="2927747" cy="1451610"/>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Protect sensitive information from unauthorized access with encryption.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608784"/>
            <a:ext cx="7964686" cy="744260"/>
          </a:xfrm>
          <a:prstGeom prst="rect">
            <a:avLst/>
          </a:prstGeom>
          <a:noFill/>
          <a:ln/>
        </p:spPr>
        <p:txBody>
          <a:bodyPr wrap="none" lIns="0" tIns="0" rIns="0" bIns="0" rtlCol="0" anchor="t"/>
          <a:lstStyle/>
          <a:p>
            <a:pPr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Data Recovery Software Tools</a:t>
            </a:r>
            <a:endParaRPr lang="en-US" sz="4650" dirty="0"/>
          </a:p>
        </p:txBody>
      </p:sp>
      <p:pic>
        <p:nvPicPr>
          <p:cNvPr id="4" name="Image 1" descr="preencoded.png">    </p:cNvPr>
          <p:cNvPicPr>
            <a:picLocks noChangeAspect="1"/>
          </p:cNvPicPr>
          <p:nvPr/>
        </p:nvPicPr>
        <p:blipFill>
          <a:blip r:embed="rId2"/>
          <a:stretch>
            <a:fillRect/>
          </a:stretch>
        </p:blipFill>
        <p:spPr>
          <a:xfrm>
            <a:off x="793790" y="4693206"/>
            <a:ext cx="566976" cy="566976"/>
          </a:xfrm>
          <a:prstGeom prst="rect">
            <a:avLst/>
          </a:prstGeom>
        </p:spPr>
      </p:pic>
      <p:sp>
        <p:nvSpPr>
          <p:cNvPr id="5" name="Text 1"/>
          <p:cNvSpPr/>
          <p:nvPr/>
        </p:nvSpPr>
        <p:spPr>
          <a:xfrm>
            <a:off x="793790" y="5486995"/>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Recuva</a:t>
            </a:r>
            <a:endParaRPr lang="en-US" sz="2300" dirty="0"/>
          </a:p>
        </p:txBody>
      </p:sp>
      <p:sp>
        <p:nvSpPr>
          <p:cNvPr id="6" name="Text 2"/>
          <p:cNvSpPr/>
          <p:nvPr/>
        </p:nvSpPr>
        <p:spPr>
          <a:xfrm>
            <a:off x="793790" y="5995154"/>
            <a:ext cx="3005495"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Free and user-friendly, effective for recovering deleted files.</a:t>
            </a:r>
            <a:endParaRPr lang="en-US" sz="1750" dirty="0"/>
          </a:p>
        </p:txBody>
      </p:sp>
      <p:pic>
        <p:nvPicPr>
          <p:cNvPr id="7" name="Image 2" descr="preencoded.png">    </p:cNvPr>
          <p:cNvPicPr>
            <a:picLocks noChangeAspect="1"/>
          </p:cNvPicPr>
          <p:nvPr/>
        </p:nvPicPr>
        <p:blipFill>
          <a:blip r:embed="rId3"/>
          <a:stretch>
            <a:fillRect/>
          </a:stretch>
        </p:blipFill>
        <p:spPr>
          <a:xfrm>
            <a:off x="4139446" y="4693206"/>
            <a:ext cx="566976" cy="566976"/>
          </a:xfrm>
          <a:prstGeom prst="rect">
            <a:avLst/>
          </a:prstGeom>
        </p:spPr>
      </p:pic>
      <p:sp>
        <p:nvSpPr>
          <p:cNvPr id="8" name="Text 3"/>
          <p:cNvSpPr/>
          <p:nvPr/>
        </p:nvSpPr>
        <p:spPr>
          <a:xfrm>
            <a:off x="4139446" y="5486995"/>
            <a:ext cx="3005614" cy="744141"/>
          </a:xfrm>
          <a:prstGeom prst="rect">
            <a:avLst/>
          </a:prstGeom>
          <a:noFill/>
          <a:ln/>
        </p:spPr>
        <p:txBody>
          <a:bodyPr wrap="squar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EaseUS Data Recovery Wizard</a:t>
            </a:r>
            <a:endParaRPr lang="en-US" sz="2300" dirty="0"/>
          </a:p>
        </p:txBody>
      </p:sp>
      <p:sp>
        <p:nvSpPr>
          <p:cNvPr id="9" name="Text 4"/>
          <p:cNvSpPr/>
          <p:nvPr/>
        </p:nvSpPr>
        <p:spPr>
          <a:xfrm>
            <a:off x="4139446" y="6367224"/>
            <a:ext cx="3005614"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Powerful features, supporting various file formats and devices.</a:t>
            </a:r>
            <a:endParaRPr lang="en-US" sz="1750" dirty="0"/>
          </a:p>
        </p:txBody>
      </p:sp>
      <p:pic>
        <p:nvPicPr>
          <p:cNvPr id="10" name="Image 3" descr="preencoded.png">    </p:cNvPr>
          <p:cNvPicPr>
            <a:picLocks noChangeAspect="1"/>
          </p:cNvPicPr>
          <p:nvPr/>
        </p:nvPicPr>
        <p:blipFill>
          <a:blip r:embed="rId4"/>
          <a:stretch>
            <a:fillRect/>
          </a:stretch>
        </p:blipFill>
        <p:spPr>
          <a:xfrm>
            <a:off x="7485221" y="4693206"/>
            <a:ext cx="566976" cy="566976"/>
          </a:xfrm>
          <a:prstGeom prst="rect">
            <a:avLst/>
          </a:prstGeom>
        </p:spPr>
      </p:pic>
      <p:sp>
        <p:nvSpPr>
          <p:cNvPr id="11" name="Text 5"/>
          <p:cNvSpPr/>
          <p:nvPr/>
        </p:nvSpPr>
        <p:spPr>
          <a:xfrm>
            <a:off x="7485221" y="5486995"/>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R-Studio</a:t>
            </a:r>
            <a:endParaRPr lang="en-US" sz="2300" dirty="0"/>
          </a:p>
        </p:txBody>
      </p:sp>
      <p:sp>
        <p:nvSpPr>
          <p:cNvPr id="12" name="Text 6"/>
          <p:cNvSpPr/>
          <p:nvPr/>
        </p:nvSpPr>
        <p:spPr>
          <a:xfrm>
            <a:off x="7485221" y="5995154"/>
            <a:ext cx="3005614"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Advanced options for recovering data from damaged drives.</a:t>
            </a:r>
            <a:endParaRPr lang="en-US" sz="1750" dirty="0"/>
          </a:p>
        </p:txBody>
      </p:sp>
      <p:pic>
        <p:nvPicPr>
          <p:cNvPr id="13" name="Image 4" descr="preencoded.png">    </p:cNvPr>
          <p:cNvPicPr>
            <a:picLocks noChangeAspect="1"/>
          </p:cNvPicPr>
          <p:nvPr/>
        </p:nvPicPr>
        <p:blipFill>
          <a:blip r:embed="rId5"/>
          <a:stretch>
            <a:fillRect/>
          </a:stretch>
        </p:blipFill>
        <p:spPr>
          <a:xfrm>
            <a:off x="10830997" y="4693206"/>
            <a:ext cx="566976" cy="566976"/>
          </a:xfrm>
          <a:prstGeom prst="rect">
            <a:avLst/>
          </a:prstGeom>
        </p:spPr>
      </p:pic>
      <p:sp>
        <p:nvSpPr>
          <p:cNvPr id="14" name="Text 7"/>
          <p:cNvSpPr/>
          <p:nvPr/>
        </p:nvSpPr>
        <p:spPr>
          <a:xfrm>
            <a:off x="10830997" y="5486995"/>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Disk Drill</a:t>
            </a:r>
            <a:endParaRPr lang="en-US" sz="2300" dirty="0"/>
          </a:p>
        </p:txBody>
      </p:sp>
      <p:sp>
        <p:nvSpPr>
          <p:cNvPr id="15" name="Text 8"/>
          <p:cNvSpPr/>
          <p:nvPr/>
        </p:nvSpPr>
        <p:spPr>
          <a:xfrm>
            <a:off x="10830997" y="5995154"/>
            <a:ext cx="3005614"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Focus on data protection, including drive monitoring and backup.</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94015" y="701993"/>
            <a:ext cx="7755969" cy="1301353"/>
          </a:xfrm>
          <a:prstGeom prst="rect">
            <a:avLst/>
          </a:prstGeom>
          <a:noFill/>
          <a:ln/>
        </p:spPr>
        <p:txBody>
          <a:bodyPr wrap="square" lIns="0" tIns="0" rIns="0" bIns="0" rtlCol="0" anchor="t"/>
          <a:lstStyle/>
          <a:p>
            <a:pPr indent="0" marL="0">
              <a:lnSpc>
                <a:spcPts val="5100"/>
              </a:lnSpc>
              <a:buNone/>
            </a:pPr>
            <a:r>
              <a:rPr lang="en-US" sz="4050" b="1" dirty="0">
                <a:solidFill>
                  <a:srgbClr val="000000"/>
                </a:solidFill>
                <a:latin typeface="Petrona Bold" pitchFamily="34" charset="0"/>
                <a:ea typeface="Petrona Bold" pitchFamily="34" charset="-122"/>
                <a:cs typeface="Petrona Bold" pitchFamily="34" charset="-120"/>
              </a:rPr>
              <a:t>Recovering Data From Damaged Drives</a:t>
            </a:r>
            <a:endParaRPr lang="en-US" sz="4050" dirty="0"/>
          </a:p>
        </p:txBody>
      </p:sp>
      <p:sp>
        <p:nvSpPr>
          <p:cNvPr id="4" name="Shape 1"/>
          <p:cNvSpPr/>
          <p:nvPr/>
        </p:nvSpPr>
        <p:spPr>
          <a:xfrm>
            <a:off x="980003" y="2300764"/>
            <a:ext cx="22860" cy="5226725"/>
          </a:xfrm>
          <a:prstGeom prst="roundRect">
            <a:avLst>
              <a:gd name="adj" fmla="val 364351"/>
            </a:avLst>
          </a:prstGeom>
          <a:solidFill>
            <a:srgbClr val="B2D4E5"/>
          </a:solidFill>
          <a:ln/>
        </p:spPr>
      </p:sp>
      <p:sp>
        <p:nvSpPr>
          <p:cNvPr id="5" name="Shape 2"/>
          <p:cNvSpPr/>
          <p:nvPr/>
        </p:nvSpPr>
        <p:spPr>
          <a:xfrm>
            <a:off x="1191637" y="2735342"/>
            <a:ext cx="694015" cy="22860"/>
          </a:xfrm>
          <a:prstGeom prst="roundRect">
            <a:avLst>
              <a:gd name="adj" fmla="val 364351"/>
            </a:avLst>
          </a:prstGeom>
          <a:solidFill>
            <a:srgbClr val="B2D4E5"/>
          </a:solidFill>
          <a:ln/>
        </p:spPr>
      </p:sp>
      <p:sp>
        <p:nvSpPr>
          <p:cNvPr id="6" name="Shape 3"/>
          <p:cNvSpPr/>
          <p:nvPr/>
        </p:nvSpPr>
        <p:spPr>
          <a:xfrm>
            <a:off x="768370" y="2523768"/>
            <a:ext cx="446127" cy="446127"/>
          </a:xfrm>
          <a:prstGeom prst="roundRect">
            <a:avLst>
              <a:gd name="adj" fmla="val 18670"/>
            </a:avLst>
          </a:prstGeom>
          <a:solidFill>
            <a:srgbClr val="CCEEFF"/>
          </a:solidFill>
          <a:ln w="7620">
            <a:solidFill>
              <a:srgbClr val="B2D4E5"/>
            </a:solidFill>
            <a:prstDash val="solid"/>
          </a:ln>
        </p:spPr>
      </p:sp>
      <p:sp>
        <p:nvSpPr>
          <p:cNvPr id="7" name="Text 4"/>
          <p:cNvSpPr/>
          <p:nvPr/>
        </p:nvSpPr>
        <p:spPr>
          <a:xfrm>
            <a:off x="924580" y="2590681"/>
            <a:ext cx="133707" cy="312301"/>
          </a:xfrm>
          <a:prstGeom prst="rect">
            <a:avLst/>
          </a:prstGeom>
          <a:noFill/>
          <a:ln/>
        </p:spPr>
        <p:txBody>
          <a:bodyPr wrap="none" lIns="0" tIns="0" rIns="0" bIns="0" rtlCol="0" anchor="t"/>
          <a:lstStyle/>
          <a:p>
            <a:pPr algn="ctr" indent="0" marL="0">
              <a:lnSpc>
                <a:spcPts val="2450"/>
              </a:lnSpc>
              <a:buNone/>
            </a:pPr>
            <a:r>
              <a:rPr lang="en-US" sz="2450" b="1" dirty="0">
                <a:solidFill>
                  <a:srgbClr val="272525"/>
                </a:solidFill>
                <a:latin typeface="Petrona Bold" pitchFamily="34" charset="0"/>
                <a:ea typeface="Petrona Bold" pitchFamily="34" charset="-122"/>
                <a:cs typeface="Petrona Bold" pitchFamily="34" charset="-120"/>
              </a:rPr>
              <a:t>1</a:t>
            </a:r>
            <a:endParaRPr lang="en-US" sz="2450" dirty="0"/>
          </a:p>
        </p:txBody>
      </p:sp>
      <p:sp>
        <p:nvSpPr>
          <p:cNvPr id="8" name="Text 5"/>
          <p:cNvSpPr/>
          <p:nvPr/>
        </p:nvSpPr>
        <p:spPr>
          <a:xfrm>
            <a:off x="2082046" y="2499003"/>
            <a:ext cx="2602825" cy="325279"/>
          </a:xfrm>
          <a:prstGeom prst="rect">
            <a:avLst/>
          </a:prstGeom>
          <a:noFill/>
          <a:ln/>
        </p:spPr>
        <p:txBody>
          <a:bodyPr wrap="none" lIns="0" tIns="0" rIns="0" bIns="0" rtlCol="0" anchor="t"/>
          <a:lstStyle/>
          <a:p>
            <a:pPr algn="l" indent="0" marL="0">
              <a:lnSpc>
                <a:spcPts val="2550"/>
              </a:lnSpc>
              <a:buNone/>
            </a:pPr>
            <a:r>
              <a:rPr lang="en-US" sz="2000" b="1" dirty="0">
                <a:solidFill>
                  <a:srgbClr val="272525"/>
                </a:solidFill>
                <a:latin typeface="Petrona Bold" pitchFamily="34" charset="0"/>
                <a:ea typeface="Petrona Bold" pitchFamily="34" charset="-122"/>
                <a:cs typeface="Petrona Bold" pitchFamily="34" charset="-120"/>
              </a:rPr>
              <a:t>Identify the Problem</a:t>
            </a:r>
            <a:endParaRPr lang="en-US" sz="2000" dirty="0"/>
          </a:p>
        </p:txBody>
      </p:sp>
      <p:sp>
        <p:nvSpPr>
          <p:cNvPr id="9" name="Text 6"/>
          <p:cNvSpPr/>
          <p:nvPr/>
        </p:nvSpPr>
        <p:spPr>
          <a:xfrm>
            <a:off x="2082046" y="2943225"/>
            <a:ext cx="6367939" cy="317302"/>
          </a:xfrm>
          <a:prstGeom prst="rect">
            <a:avLst/>
          </a:prstGeom>
          <a:noFill/>
          <a:ln/>
        </p:spPr>
        <p:txBody>
          <a:bodyPr wrap="none" lIns="0" tIns="0" rIns="0" bIns="0" rtlCol="0" anchor="t"/>
          <a:lstStyle/>
          <a:p>
            <a:pPr algn="l" indent="0" marL="0">
              <a:lnSpc>
                <a:spcPts val="2450"/>
              </a:lnSpc>
              <a:buNone/>
            </a:pPr>
            <a:r>
              <a:rPr lang="en-US" sz="1550" dirty="0">
                <a:solidFill>
                  <a:srgbClr val="272525"/>
                </a:solidFill>
                <a:latin typeface="Inter" pitchFamily="34" charset="0"/>
                <a:ea typeface="Inter" pitchFamily="34" charset="-122"/>
                <a:cs typeface="Inter" pitchFamily="34" charset="-120"/>
              </a:rPr>
              <a:t>Diagnose the issue and determine the severity of the damage.</a:t>
            </a:r>
            <a:endParaRPr lang="en-US" sz="1550" dirty="0"/>
          </a:p>
        </p:txBody>
      </p:sp>
      <p:sp>
        <p:nvSpPr>
          <p:cNvPr id="10" name="Shape 7"/>
          <p:cNvSpPr/>
          <p:nvPr/>
        </p:nvSpPr>
        <p:spPr>
          <a:xfrm>
            <a:off x="1191637" y="4091583"/>
            <a:ext cx="694015" cy="22860"/>
          </a:xfrm>
          <a:prstGeom prst="roundRect">
            <a:avLst>
              <a:gd name="adj" fmla="val 364351"/>
            </a:avLst>
          </a:prstGeom>
          <a:solidFill>
            <a:srgbClr val="B2D4E5"/>
          </a:solidFill>
          <a:ln/>
        </p:spPr>
      </p:sp>
      <p:sp>
        <p:nvSpPr>
          <p:cNvPr id="11" name="Shape 8"/>
          <p:cNvSpPr/>
          <p:nvPr/>
        </p:nvSpPr>
        <p:spPr>
          <a:xfrm>
            <a:off x="768370" y="3880009"/>
            <a:ext cx="446127" cy="446127"/>
          </a:xfrm>
          <a:prstGeom prst="roundRect">
            <a:avLst>
              <a:gd name="adj" fmla="val 18670"/>
            </a:avLst>
          </a:prstGeom>
          <a:solidFill>
            <a:srgbClr val="CCEEFF"/>
          </a:solidFill>
          <a:ln w="7620">
            <a:solidFill>
              <a:srgbClr val="B2D4E5"/>
            </a:solidFill>
            <a:prstDash val="solid"/>
          </a:ln>
        </p:spPr>
      </p:sp>
      <p:sp>
        <p:nvSpPr>
          <p:cNvPr id="12" name="Text 9"/>
          <p:cNvSpPr/>
          <p:nvPr/>
        </p:nvSpPr>
        <p:spPr>
          <a:xfrm>
            <a:off x="902910" y="3946922"/>
            <a:ext cx="177046" cy="312301"/>
          </a:xfrm>
          <a:prstGeom prst="rect">
            <a:avLst/>
          </a:prstGeom>
          <a:noFill/>
          <a:ln/>
        </p:spPr>
        <p:txBody>
          <a:bodyPr wrap="none" lIns="0" tIns="0" rIns="0" bIns="0" rtlCol="0" anchor="t"/>
          <a:lstStyle/>
          <a:p>
            <a:pPr algn="ctr" indent="0" marL="0">
              <a:lnSpc>
                <a:spcPts val="2450"/>
              </a:lnSpc>
              <a:buNone/>
            </a:pPr>
            <a:r>
              <a:rPr lang="en-US" sz="2450" b="1" dirty="0">
                <a:solidFill>
                  <a:srgbClr val="272525"/>
                </a:solidFill>
                <a:latin typeface="Petrona Bold" pitchFamily="34" charset="0"/>
                <a:ea typeface="Petrona Bold" pitchFamily="34" charset="-122"/>
                <a:cs typeface="Petrona Bold" pitchFamily="34" charset="-120"/>
              </a:rPr>
              <a:t>2</a:t>
            </a:r>
            <a:endParaRPr lang="en-US" sz="2450" dirty="0"/>
          </a:p>
        </p:txBody>
      </p:sp>
      <p:sp>
        <p:nvSpPr>
          <p:cNvPr id="13" name="Text 10"/>
          <p:cNvSpPr/>
          <p:nvPr/>
        </p:nvSpPr>
        <p:spPr>
          <a:xfrm>
            <a:off x="2082046" y="3855244"/>
            <a:ext cx="2772966" cy="325279"/>
          </a:xfrm>
          <a:prstGeom prst="rect">
            <a:avLst/>
          </a:prstGeom>
          <a:noFill/>
          <a:ln/>
        </p:spPr>
        <p:txBody>
          <a:bodyPr wrap="none" lIns="0" tIns="0" rIns="0" bIns="0" rtlCol="0" anchor="t"/>
          <a:lstStyle/>
          <a:p>
            <a:pPr algn="l" indent="0" marL="0">
              <a:lnSpc>
                <a:spcPts val="2550"/>
              </a:lnSpc>
              <a:buNone/>
            </a:pPr>
            <a:r>
              <a:rPr lang="en-US" sz="2000" b="1" dirty="0">
                <a:solidFill>
                  <a:srgbClr val="272525"/>
                </a:solidFill>
                <a:latin typeface="Petrona Bold" pitchFamily="34" charset="0"/>
                <a:ea typeface="Petrona Bold" pitchFamily="34" charset="-122"/>
                <a:cs typeface="Petrona Bold" pitchFamily="34" charset="-120"/>
              </a:rPr>
              <a:t>Choose a Recovery Tool</a:t>
            </a:r>
            <a:endParaRPr lang="en-US" sz="2000" dirty="0"/>
          </a:p>
        </p:txBody>
      </p:sp>
      <p:sp>
        <p:nvSpPr>
          <p:cNvPr id="14" name="Text 11"/>
          <p:cNvSpPr/>
          <p:nvPr/>
        </p:nvSpPr>
        <p:spPr>
          <a:xfrm>
            <a:off x="2082046" y="4299466"/>
            <a:ext cx="6367939" cy="317302"/>
          </a:xfrm>
          <a:prstGeom prst="rect">
            <a:avLst/>
          </a:prstGeom>
          <a:noFill/>
          <a:ln/>
        </p:spPr>
        <p:txBody>
          <a:bodyPr wrap="none" lIns="0" tIns="0" rIns="0" bIns="0" rtlCol="0" anchor="t"/>
          <a:lstStyle/>
          <a:p>
            <a:pPr algn="l" indent="0" marL="0">
              <a:lnSpc>
                <a:spcPts val="2450"/>
              </a:lnSpc>
              <a:buNone/>
            </a:pPr>
            <a:r>
              <a:rPr lang="en-US" sz="1550" dirty="0">
                <a:solidFill>
                  <a:srgbClr val="272525"/>
                </a:solidFill>
                <a:latin typeface="Inter" pitchFamily="34" charset="0"/>
                <a:ea typeface="Inter" pitchFamily="34" charset="-122"/>
                <a:cs typeface="Inter" pitchFamily="34" charset="-120"/>
              </a:rPr>
              <a:t>Select appropriate software based on the drive type and damage.</a:t>
            </a:r>
            <a:endParaRPr lang="en-US" sz="1550" dirty="0"/>
          </a:p>
        </p:txBody>
      </p:sp>
      <p:sp>
        <p:nvSpPr>
          <p:cNvPr id="15" name="Shape 12"/>
          <p:cNvSpPr/>
          <p:nvPr/>
        </p:nvSpPr>
        <p:spPr>
          <a:xfrm>
            <a:off x="1191637" y="5447824"/>
            <a:ext cx="694015" cy="22860"/>
          </a:xfrm>
          <a:prstGeom prst="roundRect">
            <a:avLst>
              <a:gd name="adj" fmla="val 364351"/>
            </a:avLst>
          </a:prstGeom>
          <a:solidFill>
            <a:srgbClr val="B2D4E5"/>
          </a:solidFill>
          <a:ln/>
        </p:spPr>
      </p:sp>
      <p:sp>
        <p:nvSpPr>
          <p:cNvPr id="16" name="Shape 13"/>
          <p:cNvSpPr/>
          <p:nvPr/>
        </p:nvSpPr>
        <p:spPr>
          <a:xfrm>
            <a:off x="768370" y="5236250"/>
            <a:ext cx="446127" cy="446127"/>
          </a:xfrm>
          <a:prstGeom prst="roundRect">
            <a:avLst>
              <a:gd name="adj" fmla="val 18670"/>
            </a:avLst>
          </a:prstGeom>
          <a:solidFill>
            <a:srgbClr val="CCEEFF"/>
          </a:solidFill>
          <a:ln w="7620">
            <a:solidFill>
              <a:srgbClr val="B2D4E5"/>
            </a:solidFill>
            <a:prstDash val="solid"/>
          </a:ln>
        </p:spPr>
      </p:sp>
      <p:sp>
        <p:nvSpPr>
          <p:cNvPr id="17" name="Text 14"/>
          <p:cNvSpPr/>
          <p:nvPr/>
        </p:nvSpPr>
        <p:spPr>
          <a:xfrm>
            <a:off x="903030" y="5303163"/>
            <a:ext cx="176808" cy="312301"/>
          </a:xfrm>
          <a:prstGeom prst="rect">
            <a:avLst/>
          </a:prstGeom>
          <a:noFill/>
          <a:ln/>
        </p:spPr>
        <p:txBody>
          <a:bodyPr wrap="none" lIns="0" tIns="0" rIns="0" bIns="0" rtlCol="0" anchor="t"/>
          <a:lstStyle/>
          <a:p>
            <a:pPr algn="ctr" indent="0" marL="0">
              <a:lnSpc>
                <a:spcPts val="2450"/>
              </a:lnSpc>
              <a:buNone/>
            </a:pPr>
            <a:r>
              <a:rPr lang="en-US" sz="2450" b="1" dirty="0">
                <a:solidFill>
                  <a:srgbClr val="272525"/>
                </a:solidFill>
                <a:latin typeface="Petrona Bold" pitchFamily="34" charset="0"/>
                <a:ea typeface="Petrona Bold" pitchFamily="34" charset="-122"/>
                <a:cs typeface="Petrona Bold" pitchFamily="34" charset="-120"/>
              </a:rPr>
              <a:t>3</a:t>
            </a:r>
            <a:endParaRPr lang="en-US" sz="2450" dirty="0"/>
          </a:p>
        </p:txBody>
      </p:sp>
      <p:sp>
        <p:nvSpPr>
          <p:cNvPr id="18" name="Text 15"/>
          <p:cNvSpPr/>
          <p:nvPr/>
        </p:nvSpPr>
        <p:spPr>
          <a:xfrm>
            <a:off x="2082046" y="5211485"/>
            <a:ext cx="3533894" cy="325279"/>
          </a:xfrm>
          <a:prstGeom prst="rect">
            <a:avLst/>
          </a:prstGeom>
          <a:noFill/>
          <a:ln/>
        </p:spPr>
        <p:txBody>
          <a:bodyPr wrap="none" lIns="0" tIns="0" rIns="0" bIns="0" rtlCol="0" anchor="t"/>
          <a:lstStyle/>
          <a:p>
            <a:pPr algn="l" indent="0" marL="0">
              <a:lnSpc>
                <a:spcPts val="2550"/>
              </a:lnSpc>
              <a:buNone/>
            </a:pPr>
            <a:r>
              <a:rPr lang="en-US" sz="2000" b="1" dirty="0">
                <a:solidFill>
                  <a:srgbClr val="272525"/>
                </a:solidFill>
                <a:latin typeface="Petrona Bold" pitchFamily="34" charset="0"/>
                <a:ea typeface="Petrona Bold" pitchFamily="34" charset="-122"/>
                <a:cs typeface="Petrona Bold" pitchFamily="34" charset="-120"/>
              </a:rPr>
              <a:t>Perform the Recovery Process</a:t>
            </a:r>
            <a:endParaRPr lang="en-US" sz="2000" dirty="0"/>
          </a:p>
        </p:txBody>
      </p:sp>
      <p:sp>
        <p:nvSpPr>
          <p:cNvPr id="19" name="Text 16"/>
          <p:cNvSpPr/>
          <p:nvPr/>
        </p:nvSpPr>
        <p:spPr>
          <a:xfrm>
            <a:off x="2082046" y="5655707"/>
            <a:ext cx="6367939" cy="317302"/>
          </a:xfrm>
          <a:prstGeom prst="rect">
            <a:avLst/>
          </a:prstGeom>
          <a:noFill/>
          <a:ln/>
        </p:spPr>
        <p:txBody>
          <a:bodyPr wrap="none" lIns="0" tIns="0" rIns="0" bIns="0" rtlCol="0" anchor="t"/>
          <a:lstStyle/>
          <a:p>
            <a:pPr algn="l" indent="0" marL="0">
              <a:lnSpc>
                <a:spcPts val="2450"/>
              </a:lnSpc>
              <a:buNone/>
            </a:pPr>
            <a:r>
              <a:rPr lang="en-US" sz="1550" dirty="0">
                <a:solidFill>
                  <a:srgbClr val="272525"/>
                </a:solidFill>
                <a:latin typeface="Inter" pitchFamily="34" charset="0"/>
                <a:ea typeface="Inter" pitchFamily="34" charset="-122"/>
                <a:cs typeface="Inter" pitchFamily="34" charset="-120"/>
              </a:rPr>
              <a:t>Follow the software instructions, scan the drive, and recover files.</a:t>
            </a:r>
            <a:endParaRPr lang="en-US" sz="1550" dirty="0"/>
          </a:p>
        </p:txBody>
      </p:sp>
      <p:sp>
        <p:nvSpPr>
          <p:cNvPr id="20" name="Shape 17"/>
          <p:cNvSpPr/>
          <p:nvPr/>
        </p:nvSpPr>
        <p:spPr>
          <a:xfrm>
            <a:off x="1191637" y="6804065"/>
            <a:ext cx="694015" cy="22860"/>
          </a:xfrm>
          <a:prstGeom prst="roundRect">
            <a:avLst>
              <a:gd name="adj" fmla="val 364351"/>
            </a:avLst>
          </a:prstGeom>
          <a:solidFill>
            <a:srgbClr val="B2D4E5"/>
          </a:solidFill>
          <a:ln/>
        </p:spPr>
      </p:sp>
      <p:sp>
        <p:nvSpPr>
          <p:cNvPr id="21" name="Shape 18"/>
          <p:cNvSpPr/>
          <p:nvPr/>
        </p:nvSpPr>
        <p:spPr>
          <a:xfrm>
            <a:off x="768370" y="6592491"/>
            <a:ext cx="446127" cy="446127"/>
          </a:xfrm>
          <a:prstGeom prst="roundRect">
            <a:avLst>
              <a:gd name="adj" fmla="val 18670"/>
            </a:avLst>
          </a:prstGeom>
          <a:solidFill>
            <a:srgbClr val="CCEEFF"/>
          </a:solidFill>
          <a:ln w="7620">
            <a:solidFill>
              <a:srgbClr val="B2D4E5"/>
            </a:solidFill>
            <a:prstDash val="solid"/>
          </a:ln>
        </p:spPr>
      </p:sp>
      <p:sp>
        <p:nvSpPr>
          <p:cNvPr id="22" name="Text 19"/>
          <p:cNvSpPr/>
          <p:nvPr/>
        </p:nvSpPr>
        <p:spPr>
          <a:xfrm>
            <a:off x="907197" y="6659404"/>
            <a:ext cx="168354" cy="312301"/>
          </a:xfrm>
          <a:prstGeom prst="rect">
            <a:avLst/>
          </a:prstGeom>
          <a:noFill/>
          <a:ln/>
        </p:spPr>
        <p:txBody>
          <a:bodyPr wrap="none" lIns="0" tIns="0" rIns="0" bIns="0" rtlCol="0" anchor="t"/>
          <a:lstStyle/>
          <a:p>
            <a:pPr algn="ctr" indent="0" marL="0">
              <a:lnSpc>
                <a:spcPts val="2450"/>
              </a:lnSpc>
              <a:buNone/>
            </a:pPr>
            <a:r>
              <a:rPr lang="en-US" sz="2450" b="1" dirty="0">
                <a:solidFill>
                  <a:srgbClr val="272525"/>
                </a:solidFill>
                <a:latin typeface="Petrona Bold" pitchFamily="34" charset="0"/>
                <a:ea typeface="Petrona Bold" pitchFamily="34" charset="-122"/>
                <a:cs typeface="Petrona Bold" pitchFamily="34" charset="-120"/>
              </a:rPr>
              <a:t>4</a:t>
            </a:r>
            <a:endParaRPr lang="en-US" sz="2450" dirty="0"/>
          </a:p>
        </p:txBody>
      </p:sp>
      <p:sp>
        <p:nvSpPr>
          <p:cNvPr id="23" name="Text 20"/>
          <p:cNvSpPr/>
          <p:nvPr/>
        </p:nvSpPr>
        <p:spPr>
          <a:xfrm>
            <a:off x="2082046" y="6567726"/>
            <a:ext cx="2602825" cy="325279"/>
          </a:xfrm>
          <a:prstGeom prst="rect">
            <a:avLst/>
          </a:prstGeom>
          <a:noFill/>
          <a:ln/>
        </p:spPr>
        <p:txBody>
          <a:bodyPr wrap="none" lIns="0" tIns="0" rIns="0" bIns="0" rtlCol="0" anchor="t"/>
          <a:lstStyle/>
          <a:p>
            <a:pPr algn="l" indent="0" marL="0">
              <a:lnSpc>
                <a:spcPts val="2550"/>
              </a:lnSpc>
              <a:buNone/>
            </a:pPr>
            <a:r>
              <a:rPr lang="en-US" sz="2000" b="1" dirty="0">
                <a:solidFill>
                  <a:srgbClr val="272525"/>
                </a:solidFill>
                <a:latin typeface="Petrona Bold" pitchFamily="34" charset="0"/>
                <a:ea typeface="Petrona Bold" pitchFamily="34" charset="-122"/>
                <a:cs typeface="Petrona Bold" pitchFamily="34" charset="-120"/>
              </a:rPr>
              <a:t>Verify Data Integrity</a:t>
            </a:r>
            <a:endParaRPr lang="en-US" sz="2000" dirty="0"/>
          </a:p>
        </p:txBody>
      </p:sp>
      <p:sp>
        <p:nvSpPr>
          <p:cNvPr id="24" name="Text 21"/>
          <p:cNvSpPr/>
          <p:nvPr/>
        </p:nvSpPr>
        <p:spPr>
          <a:xfrm>
            <a:off x="2082046" y="7011948"/>
            <a:ext cx="6367939" cy="317302"/>
          </a:xfrm>
          <a:prstGeom prst="rect">
            <a:avLst/>
          </a:prstGeom>
          <a:noFill/>
          <a:ln/>
        </p:spPr>
        <p:txBody>
          <a:bodyPr wrap="none" lIns="0" tIns="0" rIns="0" bIns="0" rtlCol="0" anchor="t"/>
          <a:lstStyle/>
          <a:p>
            <a:pPr algn="l" indent="0" marL="0">
              <a:lnSpc>
                <a:spcPts val="2450"/>
              </a:lnSpc>
              <a:buNone/>
            </a:pPr>
            <a:r>
              <a:rPr lang="en-US" sz="1550" dirty="0">
                <a:solidFill>
                  <a:srgbClr val="272525"/>
                </a:solidFill>
                <a:latin typeface="Inter" pitchFamily="34" charset="0"/>
                <a:ea typeface="Inter" pitchFamily="34" charset="-122"/>
                <a:cs typeface="Inter" pitchFamily="34" charset="-120"/>
              </a:rPr>
              <a:t>Ensure recovered files are complete and usable.</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846784"/>
            <a:ext cx="5954197" cy="744260"/>
          </a:xfrm>
          <a:prstGeom prst="rect">
            <a:avLst/>
          </a:prstGeom>
          <a:noFill/>
          <a:ln/>
        </p:spPr>
        <p:txBody>
          <a:bodyPr wrap="none" lIns="0" tIns="0" rIns="0" bIns="0" rtlCol="0" anchor="t"/>
          <a:lstStyle/>
          <a:p>
            <a:pPr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Key Takeaways</a:t>
            </a:r>
            <a:endParaRPr lang="en-US" sz="4650" dirty="0"/>
          </a:p>
        </p:txBody>
      </p:sp>
      <p:sp>
        <p:nvSpPr>
          <p:cNvPr id="4" name="Text 1"/>
          <p:cNvSpPr/>
          <p:nvPr/>
        </p:nvSpPr>
        <p:spPr>
          <a:xfrm>
            <a:off x="6280190" y="3931206"/>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Data loss can be mitigated with proactive measures like regular backups and data protection practices. There are effective recovery tools and techniques available for retrieving lost data. Don't hesitate to seek professional help for complex data recovery scenarios.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2024-12-21T08:41:03Z</dcterms:created>
  <dcterms:modified xsi:type="dcterms:W3CDTF">2024-12-21T08:41:03Z</dcterms:modified>
</cp:coreProperties>
</file>